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sldIdLst>
    <p:sldId id="307" r:id="rId6"/>
    <p:sldId id="343" r:id="rId7"/>
    <p:sldId id="339" r:id="rId8"/>
    <p:sldId id="345" r:id="rId9"/>
    <p:sldId id="346" r:id="rId10"/>
    <p:sldId id="379" r:id="rId11"/>
    <p:sldId id="380" r:id="rId12"/>
    <p:sldId id="381" r:id="rId13"/>
    <p:sldId id="382" r:id="rId14"/>
    <p:sldId id="383" r:id="rId15"/>
    <p:sldId id="371" r:id="rId16"/>
    <p:sldId id="372" r:id="rId17"/>
    <p:sldId id="373" r:id="rId18"/>
    <p:sldId id="375" r:id="rId19"/>
    <p:sldId id="388" r:id="rId20"/>
    <p:sldId id="378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F03455"/>
    <a:srgbClr val="3C1053"/>
    <a:srgbClr val="F4364C"/>
    <a:srgbClr val="C8C9C7"/>
    <a:srgbClr val="3C0E52"/>
    <a:srgbClr val="0DC9FD"/>
    <a:srgbClr val="1EBCAC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493" autoAdjust="0"/>
  </p:normalViewPr>
  <p:slideViewPr>
    <p:cSldViewPr snapToGrid="0">
      <p:cViewPr varScale="1">
        <p:scale>
          <a:sx n="99" d="100"/>
          <a:sy n="99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6764C-D7CC-0341-97A8-D8035C242B3B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F37EA7B-FD2B-1041-91DB-6A4042F38EE9}">
      <dgm:prSet/>
      <dgm:spPr/>
      <dgm:t>
        <a:bodyPr/>
        <a:lstStyle/>
        <a:p>
          <a:endParaRPr lang="es-MX"/>
        </a:p>
      </dgm:t>
    </dgm:pt>
    <dgm:pt modelId="{2FF03206-6A9B-5640-B3C0-178F92E51F80}" type="parTrans" cxnId="{B631722F-F8AA-F14F-96F8-D9135DA8E9FF}">
      <dgm:prSet/>
      <dgm:spPr/>
      <dgm:t>
        <a:bodyPr/>
        <a:lstStyle/>
        <a:p>
          <a:endParaRPr lang="es-MX"/>
        </a:p>
      </dgm:t>
    </dgm:pt>
    <dgm:pt modelId="{F19674A4-1D0B-2642-B044-617969322F23}" type="sibTrans" cxnId="{B631722F-F8AA-F14F-96F8-D9135DA8E9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54E27015-05C5-8A4C-91DF-96D138BFD29F}" type="pres">
      <dgm:prSet presAssocID="{DAF6764C-D7CC-0341-97A8-D8035C242B3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MX"/>
        </a:p>
      </dgm:t>
    </dgm:pt>
    <dgm:pt modelId="{DD59DA84-7E25-F448-B980-0EFC686AD322}" type="pres">
      <dgm:prSet presAssocID="{DAF6764C-D7CC-0341-97A8-D8035C242B3B}" presName="Name1" presStyleCnt="0"/>
      <dgm:spPr/>
    </dgm:pt>
    <dgm:pt modelId="{C4444A33-6B40-AB4F-85E1-F43D92646921}" type="pres">
      <dgm:prSet presAssocID="{F19674A4-1D0B-2642-B044-617969322F23}" presName="picture_1" presStyleCnt="0"/>
      <dgm:spPr/>
    </dgm:pt>
    <dgm:pt modelId="{0005B0D2-B676-6D4A-B664-BCCB74D63410}" type="pres">
      <dgm:prSet presAssocID="{F19674A4-1D0B-2642-B044-617969322F23}" presName="pictureRepeatNode" presStyleLbl="alignImgPlace1" presStyleIdx="0" presStyleCnt="1" custScaleX="131993" custScaleY="131547" custLinFactNeighborX="1672"/>
      <dgm:spPr/>
      <dgm:t>
        <a:bodyPr/>
        <a:lstStyle/>
        <a:p>
          <a:endParaRPr lang="es-MX"/>
        </a:p>
      </dgm:t>
    </dgm:pt>
    <dgm:pt modelId="{D6FC07A3-65B9-8B42-8BF0-FE516702C3B5}" type="pres">
      <dgm:prSet presAssocID="{FF37EA7B-FD2B-1041-91DB-6A4042F38EE9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0CB2D0B7-89AD-4197-B131-5306090D960A}" type="presOf" srcId="{F19674A4-1D0B-2642-B044-617969322F23}" destId="{0005B0D2-B676-6D4A-B664-BCCB74D63410}" srcOrd="0" destOrd="0" presId="urn:microsoft.com/office/officeart/2008/layout/CircularPictureCallout"/>
    <dgm:cxn modelId="{7F16EF05-441B-4FDC-957E-4D903C9C11AE}" type="presOf" srcId="{DAF6764C-D7CC-0341-97A8-D8035C242B3B}" destId="{54E27015-05C5-8A4C-91DF-96D138BFD29F}" srcOrd="0" destOrd="0" presId="urn:microsoft.com/office/officeart/2008/layout/CircularPictureCallout"/>
    <dgm:cxn modelId="{B631722F-F8AA-F14F-96F8-D9135DA8E9FF}" srcId="{DAF6764C-D7CC-0341-97A8-D8035C242B3B}" destId="{FF37EA7B-FD2B-1041-91DB-6A4042F38EE9}" srcOrd="0" destOrd="0" parTransId="{2FF03206-6A9B-5640-B3C0-178F92E51F80}" sibTransId="{F19674A4-1D0B-2642-B044-617969322F23}"/>
    <dgm:cxn modelId="{E0007776-2CD2-4FA3-9B96-2F24B7622DB3}" type="presOf" srcId="{FF37EA7B-FD2B-1041-91DB-6A4042F38EE9}" destId="{D6FC07A3-65B9-8B42-8BF0-FE516702C3B5}" srcOrd="0" destOrd="0" presId="urn:microsoft.com/office/officeart/2008/layout/CircularPictureCallout"/>
    <dgm:cxn modelId="{F866D7BF-26BF-4B71-9A4F-E190FDE202A3}" type="presParOf" srcId="{54E27015-05C5-8A4C-91DF-96D138BFD29F}" destId="{DD59DA84-7E25-F448-B980-0EFC686AD322}" srcOrd="0" destOrd="0" presId="urn:microsoft.com/office/officeart/2008/layout/CircularPictureCallout"/>
    <dgm:cxn modelId="{1359D778-F3D2-4FBB-A1D4-6629B384BC38}" type="presParOf" srcId="{DD59DA84-7E25-F448-B980-0EFC686AD322}" destId="{C4444A33-6B40-AB4F-85E1-F43D92646921}" srcOrd="0" destOrd="0" presId="urn:microsoft.com/office/officeart/2008/layout/CircularPictureCallout"/>
    <dgm:cxn modelId="{996C913C-89AE-4C5F-884C-23877D3E6458}" type="presParOf" srcId="{C4444A33-6B40-AB4F-85E1-F43D92646921}" destId="{0005B0D2-B676-6D4A-B664-BCCB74D63410}" srcOrd="0" destOrd="0" presId="urn:microsoft.com/office/officeart/2008/layout/CircularPictureCallout"/>
    <dgm:cxn modelId="{0AC513A7-600B-4B72-8BF6-B6C422EDE098}" type="presParOf" srcId="{DD59DA84-7E25-F448-B980-0EFC686AD322}" destId="{D6FC07A3-65B9-8B42-8BF0-FE516702C3B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5B0D2-B676-6D4A-B664-BCCB74D63410}">
      <dsp:nvSpPr>
        <dsp:cNvPr id="0" name=""/>
        <dsp:cNvSpPr/>
      </dsp:nvSpPr>
      <dsp:spPr>
        <a:xfrm>
          <a:off x="1114973" y="5"/>
          <a:ext cx="4125203" cy="41112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C07A3-65B9-8B42-8BF0-FE516702C3B5}">
      <dsp:nvSpPr>
        <dsp:cNvPr id="0" name=""/>
        <dsp:cNvSpPr/>
      </dsp:nvSpPr>
      <dsp:spPr>
        <a:xfrm>
          <a:off x="2125217" y="2152522"/>
          <a:ext cx="2000204" cy="1031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6500" kern="1200"/>
        </a:p>
      </dsp:txBody>
      <dsp:txXfrm>
        <a:off x="2125217" y="2152522"/>
        <a:ext cx="2000204" cy="103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4/09/2023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Cada una se explica en las láminas siguientes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65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no existe una relación lineal, las</a:t>
            </a:r>
            <a:r>
              <a:rPr lang="es-MX" baseline="0" smtClean="0"/>
              <a:t> predicciones del modelo no serán correctas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176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existen intervalos en los que los errores son muy grandes, las predicciones son poco confiables.</a:t>
            </a:r>
          </a:p>
          <a:p>
            <a:r>
              <a:rPr lang="es-MX" smtClean="0"/>
              <a:t>En el ejemplo de la derecha, miestras mayor sea</a:t>
            </a:r>
            <a:r>
              <a:rPr lang="es-MX" baseline="0" smtClean="0"/>
              <a:t> el valor de la variable dependiente, mayor es el error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244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No es un requisito indispensable en los modelos, pero si se tienen variables con sesgos</a:t>
            </a:r>
            <a:r>
              <a:rPr lang="es-MX" baseline="0" smtClean="0"/>
              <a:t> pronunciados, pueden afectar el desempeño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50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También conocida como no “auto-correlación”. Los errores</a:t>
            </a:r>
            <a:r>
              <a:rPr lang="es-MX" baseline="0" smtClean="0"/>
              <a:t> no deben estar correlacionados entre si, es decir, que una observación no debe predecir la siguiente observación.</a:t>
            </a:r>
          </a:p>
          <a:p>
            <a:r>
              <a:rPr lang="es-MX" baseline="0" smtClean="0"/>
              <a:t>Por ejemplo, si el error de una obsercación es positivo e incrementa la probabilidad de que el siguiente error sea positivo, existe una correlación</a:t>
            </a:r>
          </a:p>
          <a:p>
            <a:r>
              <a:rPr lang="es-MX" baseline="0" smtClean="0"/>
              <a:t>Genralmente ocurre con predicciones relacionadas con series de tiempo (clima, stocks de bolsa de valores)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81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dos variables independientes están estrechamente relacionadas, las predicciones del modelo no son confiables, ya que no es posible determinar</a:t>
            </a:r>
            <a:r>
              <a:rPr lang="es-MX" baseline="0" smtClean="0"/>
              <a:t> la influencia que cada variable independiente tiene sobte la variable dependiente, dado que pueden ser diferentes formas de una misma variable</a:t>
            </a:r>
          </a:p>
          <a:p>
            <a:r>
              <a:rPr lang="es-MX" baseline="0" smtClean="0"/>
              <a:t>Por ejemplo: juegos ganados / juegos perdidos, temperatura en °C y °F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908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Feature selection</a:t>
            </a:r>
            <a:r>
              <a:rPr lang="es-MX" baseline="0" smtClean="0"/>
              <a:t> es un proceso para seleccionar un subconjunto de variables independientes relevantes</a:t>
            </a:r>
          </a:p>
          <a:p>
            <a:r>
              <a:rPr lang="es-MX" baseline="0" smtClean="0"/>
              <a:t>También conocido como variable selection, attibute selection o variable subset selection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384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Generalmente, los datos contienen características que pueden ser redundantes o irrelevantes y se pueden remover sin incurrir en pérdidas significativas de información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2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04/09/2023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04/09/2023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04/09/2023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Multicolinealidad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346293" y="723935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no existe correlación entre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76" y="2000322"/>
            <a:ext cx="7381876" cy="4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19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:a16="http://schemas.microsoft.com/office/drawing/2014/main" xmlns="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Feature Selection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Feature Selection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404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2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12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incluir todas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1" name="Rectangle 12"/>
          <p:cNvGrpSpPr/>
          <p:nvPr/>
        </p:nvGrpSpPr>
        <p:grpSpPr>
          <a:xfrm>
            <a:off x="2027301" y="3245367"/>
            <a:ext cx="457200" cy="457200"/>
            <a:chOff x="0" y="0"/>
            <a:chExt cx="457200" cy="457200"/>
          </a:xfrm>
        </p:grpSpPr>
        <p:sp>
          <p:nvSpPr>
            <p:cNvPr id="52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3" name="X2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2</a:t>
              </a:r>
            </a:p>
          </p:txBody>
        </p:sp>
      </p:grpSp>
      <p:grpSp>
        <p:nvGrpSpPr>
          <p:cNvPr id="54" name="Rectangle 17"/>
          <p:cNvGrpSpPr/>
          <p:nvPr/>
        </p:nvGrpSpPr>
        <p:grpSpPr>
          <a:xfrm>
            <a:off x="3094101" y="3016767"/>
            <a:ext cx="457200" cy="457200"/>
            <a:chOff x="0" y="0"/>
            <a:chExt cx="457200" cy="457200"/>
          </a:xfrm>
        </p:grpSpPr>
        <p:sp>
          <p:nvSpPr>
            <p:cNvPr id="55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263624"/>
                    <a:satOff val="55948"/>
                    <a:lumOff val="27907"/>
                  </a:schemeClr>
                </a:gs>
                <a:gs pos="35000">
                  <a:srgbClr val="E4FDBF"/>
                </a:gs>
                <a:gs pos="100000">
                  <a:schemeClr val="accent3">
                    <a:hueOff val="321486"/>
                    <a:satOff val="58119"/>
                    <a:lumOff val="40966"/>
                  </a:schemeClr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6" name="X3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3</a:t>
              </a:r>
            </a:p>
          </p:txBody>
        </p:sp>
      </p:grpSp>
      <p:grpSp>
        <p:nvGrpSpPr>
          <p:cNvPr id="57" name="Rectangle 18"/>
          <p:cNvGrpSpPr/>
          <p:nvPr/>
        </p:nvGrpSpPr>
        <p:grpSpPr>
          <a:xfrm>
            <a:off x="4237101" y="2940567"/>
            <a:ext cx="485775" cy="457200"/>
            <a:chOff x="0" y="0"/>
            <a:chExt cx="485775" cy="457200"/>
          </a:xfrm>
        </p:grpSpPr>
        <p:sp>
          <p:nvSpPr>
            <p:cNvPr id="58" name="Rectangle"/>
            <p:cNvSpPr/>
            <p:nvPr/>
          </p:nvSpPr>
          <p:spPr>
            <a:xfrm>
              <a:off x="0" y="0"/>
              <a:ext cx="485775" cy="457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206663"/>
                    <a:satOff val="29896"/>
                    <a:lumOff val="29240"/>
                  </a:schemeClr>
                </a:gs>
                <a:gs pos="35000">
                  <a:srgbClr val="D8C9EE"/>
                </a:gs>
                <a:gs pos="100000">
                  <a:schemeClr val="accent4">
                    <a:hueOff val="-242556"/>
                    <a:satOff val="32941"/>
                    <a:lumOff val="43328"/>
                  </a:schemeClr>
                </a:gs>
              </a:gsLst>
              <a:lin ang="16200000" scaled="0"/>
            </a:gradFill>
            <a:ln w="9525" cap="flat">
              <a:solidFill>
                <a:srgbClr val="7D60A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9" name="X4"/>
            <p:cNvSpPr txBox="1"/>
            <p:nvPr/>
          </p:nvSpPr>
          <p:spPr>
            <a:xfrm>
              <a:off x="0" y="21462"/>
              <a:ext cx="485775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4</a:t>
              </a:r>
            </a:p>
          </p:txBody>
        </p:sp>
      </p:grpSp>
      <p:grpSp>
        <p:nvGrpSpPr>
          <p:cNvPr id="60" name="Rectangle 20"/>
          <p:cNvGrpSpPr/>
          <p:nvPr/>
        </p:nvGrpSpPr>
        <p:grpSpPr>
          <a:xfrm>
            <a:off x="5303901" y="3016767"/>
            <a:ext cx="457200" cy="457200"/>
            <a:chOff x="0" y="0"/>
            <a:chExt cx="457200" cy="457200"/>
          </a:xfrm>
        </p:grpSpPr>
        <p:sp>
          <p:nvSpPr>
            <p:cNvPr id="61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49502"/>
                    <a:satOff val="48101"/>
                    <a:lumOff val="28891"/>
                  </a:schemeClr>
                </a:gs>
                <a:gs pos="35000">
                  <a:srgbClr val="BFEDFF"/>
                </a:gs>
                <a:gs pos="100000">
                  <a:schemeClr val="accent5">
                    <a:hueOff val="308963"/>
                    <a:satOff val="48101"/>
                    <a:lumOff val="41680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2" name="X5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5</a:t>
              </a:r>
            </a:p>
          </p:txBody>
        </p:sp>
      </p:grpSp>
      <p:grpSp>
        <p:nvGrpSpPr>
          <p:cNvPr id="63" name="Rectangle 21"/>
          <p:cNvGrpSpPr/>
          <p:nvPr/>
        </p:nvGrpSpPr>
        <p:grpSpPr>
          <a:xfrm>
            <a:off x="6142101" y="3550167"/>
            <a:ext cx="457200" cy="457200"/>
            <a:chOff x="0" y="0"/>
            <a:chExt cx="457200" cy="457200"/>
          </a:xfrm>
        </p:grpSpPr>
        <p:sp>
          <p:nvSpPr>
            <p:cNvPr id="64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-456778"/>
                    <a:satOff val="8290"/>
                    <a:lumOff val="24503"/>
                  </a:schemeClr>
                </a:gs>
                <a:gs pos="35000">
                  <a:srgbClr val="FFDECF"/>
                </a:gs>
                <a:gs pos="100000">
                  <a:schemeClr val="accent6">
                    <a:hueOff val="-556026"/>
                    <a:satOff val="8290"/>
                    <a:lumOff val="34267"/>
                  </a:schemeClr>
                </a:gs>
              </a:gsLst>
              <a:lin ang="16200000" scaled="0"/>
            </a:gradFill>
            <a:ln w="9525" cap="flat">
              <a:solidFill>
                <a:srgbClr val="F6924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5" name="X6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6</a:t>
              </a:r>
            </a:p>
          </p:txBody>
        </p:sp>
      </p:grpSp>
      <p:grpSp>
        <p:nvGrpSpPr>
          <p:cNvPr id="66" name="Rectangle 22"/>
          <p:cNvGrpSpPr/>
          <p:nvPr/>
        </p:nvGrpSpPr>
        <p:grpSpPr>
          <a:xfrm>
            <a:off x="1417701" y="4312167"/>
            <a:ext cx="457200" cy="457200"/>
            <a:chOff x="0" y="0"/>
            <a:chExt cx="457200" cy="457200"/>
          </a:xfrm>
        </p:grpSpPr>
        <p:sp>
          <p:nvSpPr>
            <p:cNvPr id="6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8" name="X1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1</a:t>
              </a:r>
            </a:p>
          </p:txBody>
        </p:sp>
      </p:grpSp>
      <p:grpSp>
        <p:nvGrpSpPr>
          <p:cNvPr id="69" name="Rectangle 24"/>
          <p:cNvGrpSpPr/>
          <p:nvPr/>
        </p:nvGrpSpPr>
        <p:grpSpPr>
          <a:xfrm>
            <a:off x="6599301" y="4312167"/>
            <a:ext cx="457200" cy="457200"/>
            <a:chOff x="0" y="0"/>
            <a:chExt cx="457200" cy="457200"/>
          </a:xfrm>
        </p:grpSpPr>
        <p:sp>
          <p:nvSpPr>
            <p:cNvPr id="70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71" name="X7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7</a:t>
              </a:r>
            </a:p>
          </p:txBody>
        </p:sp>
      </p:grpSp>
      <p:sp>
        <p:nvSpPr>
          <p:cNvPr id="72" name="Straight Arrow Connector 26"/>
          <p:cNvSpPr/>
          <p:nvPr/>
        </p:nvSpPr>
        <p:spPr>
          <a:xfrm>
            <a:off x="2332101" y="4540767"/>
            <a:ext cx="1143000" cy="0"/>
          </a:xfrm>
          <a:prstGeom prst="line">
            <a:avLst/>
          </a:prstGeom>
          <a:ln w="5715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traight Arrow Connector 27"/>
          <p:cNvSpPr/>
          <p:nvPr/>
        </p:nvSpPr>
        <p:spPr>
          <a:xfrm>
            <a:off x="2713101" y="3854966"/>
            <a:ext cx="990601" cy="457202"/>
          </a:xfrm>
          <a:prstGeom prst="line">
            <a:avLst/>
          </a:prstGeom>
          <a:ln w="57150"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traight Arrow Connector 29"/>
          <p:cNvSpPr/>
          <p:nvPr/>
        </p:nvSpPr>
        <p:spPr>
          <a:xfrm>
            <a:off x="3551301" y="3626366"/>
            <a:ext cx="457201" cy="533402"/>
          </a:xfrm>
          <a:prstGeom prst="line">
            <a:avLst/>
          </a:prstGeom>
          <a:ln w="57150">
            <a:solidFill>
              <a:srgbClr val="98B95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Straight Arrow Connector 31"/>
          <p:cNvSpPr/>
          <p:nvPr/>
        </p:nvSpPr>
        <p:spPr>
          <a:xfrm flipH="1">
            <a:off x="4313300" y="3550167"/>
            <a:ext cx="76202" cy="609600"/>
          </a:xfrm>
          <a:prstGeom prst="line">
            <a:avLst/>
          </a:prstGeom>
          <a:ln w="57150">
            <a:solidFill>
              <a:srgbClr val="7D60A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6" name="Rectangle 34"/>
          <p:cNvGrpSpPr/>
          <p:nvPr/>
        </p:nvGrpSpPr>
        <p:grpSpPr>
          <a:xfrm>
            <a:off x="4008501" y="4312167"/>
            <a:ext cx="457200" cy="457200"/>
            <a:chOff x="0" y="0"/>
            <a:chExt cx="457200" cy="457200"/>
          </a:xfrm>
        </p:grpSpPr>
        <p:sp>
          <p:nvSpPr>
            <p:cNvPr id="7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80000">
                  <a:srgbClr val="000000"/>
                </a:gs>
                <a:gs pos="100000">
                  <a:srgbClr val="000000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y"/>
            <p:cNvSpPr txBox="1"/>
            <p:nvPr/>
          </p:nvSpPr>
          <p:spPr>
            <a:xfrm>
              <a:off x="0" y="43180"/>
              <a:ext cx="4572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y</a:t>
              </a:r>
            </a:p>
          </p:txBody>
        </p:sp>
      </p:grpSp>
      <p:sp>
        <p:nvSpPr>
          <p:cNvPr id="79" name="Straight Arrow Connector 40"/>
          <p:cNvSpPr/>
          <p:nvPr/>
        </p:nvSpPr>
        <p:spPr>
          <a:xfrm flipH="1">
            <a:off x="4694301" y="3626367"/>
            <a:ext cx="762001" cy="609600"/>
          </a:xfrm>
          <a:prstGeom prst="line">
            <a:avLst/>
          </a:prstGeom>
          <a:ln w="57150">
            <a:solidFill>
              <a:srgbClr val="46AAC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Straight Arrow Connector 42"/>
          <p:cNvSpPr/>
          <p:nvPr/>
        </p:nvSpPr>
        <p:spPr>
          <a:xfrm flipH="1">
            <a:off x="4922901" y="4007367"/>
            <a:ext cx="990601" cy="381000"/>
          </a:xfrm>
          <a:prstGeom prst="line">
            <a:avLst/>
          </a:prstGeom>
          <a:ln w="57150">
            <a:solidFill>
              <a:srgbClr val="F6924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Straight Arrow Connector 44"/>
          <p:cNvSpPr/>
          <p:nvPr/>
        </p:nvSpPr>
        <p:spPr>
          <a:xfrm flipH="1">
            <a:off x="4922901" y="4540767"/>
            <a:ext cx="1219200" cy="0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701" y="30929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701" y="27881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01" y="28643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01" y="4131192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87" y="4769367"/>
            <a:ext cx="933627" cy="13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8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61" y="1939715"/>
            <a:ext cx="3971923" cy="227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98" y="3179302"/>
            <a:ext cx="5850579" cy="2922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541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6900"/>
            <a:ext cx="4460875" cy="1093788"/>
          </a:xfrm>
        </p:spPr>
        <p:txBody>
          <a:bodyPr>
            <a:normAutofit/>
          </a:bodyPr>
          <a:lstStyle/>
          <a:p>
            <a:pPr algn="l"/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b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b="1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490086" y="1825179"/>
            <a:ext cx="1512816" cy="78327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 atrás </a:t>
            </a:r>
            <a:r>
              <a:rPr lang="es-MX" sz="1200" smtClean="0"/>
              <a:t>(Backward elimination)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xmlns="" id="{3DBA871A-6303-C777-4B01-A0E339FDED54}"/>
              </a:ext>
            </a:extLst>
          </p:cNvPr>
          <p:cNvSpPr/>
          <p:nvPr/>
        </p:nvSpPr>
        <p:spPr>
          <a:xfrm>
            <a:off x="8833784" y="1825179"/>
            <a:ext cx="2169117" cy="81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21F806DC-C6B3-F756-0DBD-8DCE4F84D1A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943505" y="2232179"/>
            <a:ext cx="640215" cy="3628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xmlns="" id="{AA963904-3DBB-5789-9A33-191BF5A2488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8002277" y="4629150"/>
            <a:ext cx="504102" cy="2007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xmlns="" id="{75A76577-ACA6-28B3-1229-9030B7EE6F6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234912" y="3501863"/>
            <a:ext cx="611409" cy="141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8583720" y="1825179"/>
            <a:ext cx="814000" cy="814000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xmlns="" id="{BF73BC5E-0539-F36A-43DA-DD719CB8E452}"/>
              </a:ext>
            </a:extLst>
          </p:cNvPr>
          <p:cNvSpPr txBox="1">
            <a:spLocks/>
          </p:cNvSpPr>
          <p:nvPr/>
        </p:nvSpPr>
        <p:spPr>
          <a:xfrm>
            <a:off x="9672130" y="3056003"/>
            <a:ext cx="1529313" cy="83464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 adelante (Forward selection)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A1297788-B99E-774F-BB1B-98829BDDAE53}"/>
              </a:ext>
            </a:extLst>
          </p:cNvPr>
          <p:cNvSpPr/>
          <p:nvPr/>
        </p:nvSpPr>
        <p:spPr>
          <a:xfrm>
            <a:off x="9042012" y="3056003"/>
            <a:ext cx="2169117" cy="83464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xmlns="" id="{BAC61721-0029-FC25-8D50-459A3D1E4395}"/>
              </a:ext>
            </a:extLst>
          </p:cNvPr>
          <p:cNvSpPr>
            <a:spLocks noChangeAspect="1"/>
          </p:cNvSpPr>
          <p:nvPr/>
        </p:nvSpPr>
        <p:spPr>
          <a:xfrm>
            <a:off x="8846321" y="3094863"/>
            <a:ext cx="814000" cy="814000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xmlns="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9348817" y="4384057"/>
            <a:ext cx="1529313" cy="86099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bidireccional (Stepwise regression)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:a16="http://schemas.microsoft.com/office/drawing/2014/main" xmlns="" id="{4FBE715C-F0D6-481F-49E9-3A0F93EDBE0B}"/>
              </a:ext>
            </a:extLst>
          </p:cNvPr>
          <p:cNvSpPr/>
          <p:nvPr/>
        </p:nvSpPr>
        <p:spPr>
          <a:xfrm>
            <a:off x="8720531" y="4375925"/>
            <a:ext cx="2169117" cy="86099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xmlns="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8506379" y="4422919"/>
            <a:ext cx="814000" cy="814000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Subtítulo 2">
            <a:extLst>
              <a:ext uri="{FF2B5EF4-FFF2-40B4-BE49-F238E27FC236}">
                <a16:creationId xmlns:a16="http://schemas.microsoft.com/office/drawing/2014/main" xmlns="" id="{CDB138A6-9157-37E6-A219-52AFEBC69346}"/>
              </a:ext>
            </a:extLst>
          </p:cNvPr>
          <p:cNvSpPr txBox="1">
            <a:spLocks/>
          </p:cNvSpPr>
          <p:nvPr/>
        </p:nvSpPr>
        <p:spPr>
          <a:xfrm>
            <a:off x="745133" y="1649819"/>
            <a:ext cx="4125264" cy="128301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467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 5 métodos para construir modelos</a:t>
            </a:r>
            <a:endParaRPr lang="es-MX" sz="1467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xmlns="" id="{F7C5FBCA-5CE9-E59B-D5A7-646607C7D6CC}"/>
              </a:ext>
            </a:extLst>
          </p:cNvPr>
          <p:cNvSpPr/>
          <p:nvPr/>
        </p:nvSpPr>
        <p:spPr>
          <a:xfrm>
            <a:off x="7182169" y="248094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4954848B-8762-B924-2206-DA35E39D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 b="9285"/>
          <a:stretch/>
        </p:blipFill>
        <p:spPr>
          <a:xfrm>
            <a:off x="-7947" y="3692316"/>
            <a:ext cx="6103947" cy="3167377"/>
          </a:xfrm>
          <a:prstGeom prst="rect">
            <a:avLst/>
          </a:prstGeom>
        </p:spPr>
      </p:pic>
      <p:sp>
        <p:nvSpPr>
          <p:cNvPr id="9" name="Circular 8">
            <a:extLst>
              <a:ext uri="{FF2B5EF4-FFF2-40B4-BE49-F238E27FC236}">
                <a16:creationId xmlns:a16="http://schemas.microsoft.com/office/drawing/2014/main" xmlns="" id="{A6A136A5-65DB-3D9D-6DAE-E85ED5674B31}"/>
              </a:ext>
            </a:extLst>
          </p:cNvPr>
          <p:cNvSpPr/>
          <p:nvPr/>
        </p:nvSpPr>
        <p:spPr>
          <a:xfrm flipH="1">
            <a:off x="4872230" y="2475717"/>
            <a:ext cx="2419721" cy="2419721"/>
          </a:xfrm>
          <a:prstGeom prst="pie">
            <a:avLst/>
          </a:prstGeom>
          <a:solidFill>
            <a:srgbClr val="8A42B7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7B125558-BF31-231B-5ECD-6A9DF1AFFDE0}"/>
              </a:ext>
            </a:extLst>
          </p:cNvPr>
          <p:cNvSpPr/>
          <p:nvPr/>
        </p:nvSpPr>
        <p:spPr>
          <a:xfrm>
            <a:off x="-1" y="3690622"/>
            <a:ext cx="6075031" cy="3167377"/>
          </a:xfrm>
          <a:prstGeom prst="rect">
            <a:avLst/>
          </a:prstGeom>
          <a:gradFill flip="none" rotWithShape="1">
            <a:gsLst>
              <a:gs pos="42000">
                <a:srgbClr val="C125B7">
                  <a:alpha val="0"/>
                </a:srgbClr>
              </a:gs>
              <a:gs pos="71000">
                <a:srgbClr val="5E146C">
                  <a:alpha val="50250"/>
                </a:srgbClr>
              </a:gs>
              <a:gs pos="100000">
                <a:srgbClr val="3C0E5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2018C2F8-2EDF-5B4E-6A1E-822708A4A377}"/>
              </a:ext>
            </a:extLst>
          </p:cNvPr>
          <p:cNvSpPr/>
          <p:nvPr/>
        </p:nvSpPr>
        <p:spPr>
          <a:xfrm>
            <a:off x="4698083" y="473176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FF22E42A-F3C6-9E10-A92D-5859B65DE45C}"/>
              </a:ext>
            </a:extLst>
          </p:cNvPr>
          <p:cNvSpPr/>
          <p:nvPr/>
        </p:nvSpPr>
        <p:spPr>
          <a:xfrm>
            <a:off x="3864451" y="360725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Arco 22">
            <a:extLst>
              <a:ext uri="{FF2B5EF4-FFF2-40B4-BE49-F238E27FC236}">
                <a16:creationId xmlns:a16="http://schemas.microsoft.com/office/drawing/2014/main" xmlns="" id="{6F952684-3259-3352-3EC5-374D7BBCC7AC}"/>
              </a:ext>
            </a:extLst>
          </p:cNvPr>
          <p:cNvSpPr/>
          <p:nvPr/>
        </p:nvSpPr>
        <p:spPr>
          <a:xfrm rot="2912096">
            <a:off x="4339586" y="2010392"/>
            <a:ext cx="3363849" cy="3363849"/>
          </a:xfrm>
          <a:prstGeom prst="arc">
            <a:avLst>
              <a:gd name="adj1" fmla="val 16200000"/>
              <a:gd name="adj2" fmla="val 5390287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xmlns="" id="{45F85A48-8BA9-971C-4D7D-0B48180641FF}"/>
              </a:ext>
            </a:extLst>
          </p:cNvPr>
          <p:cNvSpPr/>
          <p:nvPr/>
        </p:nvSpPr>
        <p:spPr>
          <a:xfrm>
            <a:off x="3943432" y="1549044"/>
            <a:ext cx="4291481" cy="4291481"/>
          </a:xfrm>
          <a:prstGeom prst="arc">
            <a:avLst>
              <a:gd name="adj1" fmla="val 16200000"/>
              <a:gd name="adj2" fmla="val 10821329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87E607B9-1D18-EC6E-3D85-AC2DD170F023}"/>
              </a:ext>
            </a:extLst>
          </p:cNvPr>
          <p:cNvSpPr/>
          <p:nvPr/>
        </p:nvSpPr>
        <p:spPr>
          <a:xfrm>
            <a:off x="5998491" y="1468922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6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8187158" y="492081"/>
            <a:ext cx="1512816" cy="774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MX" sz="1200" smtClean="0"/>
              <a:t>Exhaustivo (all-in)</a:t>
            </a:r>
            <a:endParaRPr lang="es-MX" sz="1200"/>
          </a:p>
        </p:txBody>
      </p:sp>
      <p:sp>
        <p:nvSpPr>
          <p:cNvPr id="37" name="Rectángulo redondeado 21">
            <a:extLst>
              <a:ext uri="{FF2B5EF4-FFF2-40B4-BE49-F238E27FC236}">
                <a16:creationId xmlns:a16="http://schemas.microsoft.com/office/drawing/2014/main" xmlns="" id="{3DBA871A-6303-C777-4B01-A0E339FDED54}"/>
              </a:ext>
            </a:extLst>
          </p:cNvPr>
          <p:cNvSpPr/>
          <p:nvPr/>
        </p:nvSpPr>
        <p:spPr>
          <a:xfrm>
            <a:off x="7530856" y="492081"/>
            <a:ext cx="2169117" cy="7745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40" name="Conector recto 33">
            <a:extLst>
              <a:ext uri="{FF2B5EF4-FFF2-40B4-BE49-F238E27FC236}">
                <a16:creationId xmlns:a16="http://schemas.microsoft.com/office/drawing/2014/main" xmlns="" id="{21F806DC-C6B3-F756-0DBD-8DCE4F84D1AC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6988656" y="1186873"/>
            <a:ext cx="411344" cy="5675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ipse 14">
            <a:extLst>
              <a:ext uri="{FF2B5EF4-FFF2-40B4-BE49-F238E27FC236}">
                <a16:creationId xmlns:a16="http://schemas.microsoft.com/office/drawing/2014/main" xmlns="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7280792" y="492081"/>
            <a:ext cx="814000" cy="814000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8131299" y="5721185"/>
            <a:ext cx="1529313" cy="83911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Comparación de scores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Rectángulo redondeado 34">
            <a:extLst>
              <a:ext uri="{FF2B5EF4-FFF2-40B4-BE49-F238E27FC236}">
                <a16:creationId xmlns:a16="http://schemas.microsoft.com/office/drawing/2014/main" xmlns="" id="{4FBE715C-F0D6-481F-49E9-3A0F93EDBE0B}"/>
              </a:ext>
            </a:extLst>
          </p:cNvPr>
          <p:cNvSpPr/>
          <p:nvPr/>
        </p:nvSpPr>
        <p:spPr>
          <a:xfrm>
            <a:off x="7503013" y="5713053"/>
            <a:ext cx="2169117" cy="856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38">
            <a:extLst>
              <a:ext uri="{FF2B5EF4-FFF2-40B4-BE49-F238E27FC236}">
                <a16:creationId xmlns:a16="http://schemas.microsoft.com/office/drawing/2014/main" xmlns="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7288861" y="5760047"/>
            <a:ext cx="814000" cy="814000"/>
          </a:xfrm>
          <a:prstGeom prst="ellipse">
            <a:avLst/>
          </a:prstGeom>
          <a:gradFill>
            <a:gsLst>
              <a:gs pos="9000">
                <a:srgbClr val="C126B8"/>
              </a:gs>
              <a:gs pos="88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9" name="Conector recto 37">
            <a:extLst>
              <a:ext uri="{FF2B5EF4-FFF2-40B4-BE49-F238E27FC236}">
                <a16:creationId xmlns:a16="http://schemas.microsoft.com/office/drawing/2014/main" xmlns="" id="{AA963904-3DBB-5789-9A33-191BF5A2488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100727" y="5616779"/>
            <a:ext cx="307342" cy="2624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630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15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Atrás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extBox 20"/>
          <p:cNvSpPr txBox="1"/>
          <p:nvPr/>
        </p:nvSpPr>
        <p:spPr>
          <a:xfrm>
            <a:off x="7276699" y="6531429"/>
            <a:ext cx="487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https://quantifyinghealth.com/stepwise-selection/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998" y="1346430"/>
            <a:ext cx="4602872" cy="49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8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Adelante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52" y="1570747"/>
            <a:ext cx="5051910" cy="474959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76699" y="6531429"/>
            <a:ext cx="487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https://quantifyinghealth.com/stepwise-selection/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58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7339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Regresión Lineal Múltiple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6391603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Regresión Lineal Múltiple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248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4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modelo utiliza vectores para representar los parámetros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TextBox 15"/>
          <p:cNvSpPr txBox="1"/>
          <p:nvPr/>
        </p:nvSpPr>
        <p:spPr>
          <a:xfrm>
            <a:off x="853922" y="2111244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 smtClean="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 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…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</a:p>
        </p:txBody>
      </p:sp>
      <p:sp>
        <p:nvSpPr>
          <p:cNvPr id="42" name="TextBox 15"/>
          <p:cNvSpPr txBox="1"/>
          <p:nvPr/>
        </p:nvSpPr>
        <p:spPr>
          <a:xfrm>
            <a:off x="853922" y="2634332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b</a:t>
            </a:r>
            <a:r>
              <a:rPr lang="es-MX" baseline="30000" smtClean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TextBox 15"/>
          <p:cNvSpPr txBox="1"/>
          <p:nvPr/>
        </p:nvSpPr>
        <p:spPr>
          <a:xfrm>
            <a:off x="853922" y="3253025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3000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…]</a:t>
            </a:r>
            <a:endParaRPr lang="es-MX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6" y="3852965"/>
            <a:ext cx="1400176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69" y="2351912"/>
            <a:ext cx="5429638" cy="40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4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0CCA748D-BCC5-8302-CEA6-321642A7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3" y="-75600"/>
            <a:ext cx="12460800" cy="70092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xmlns="" id="{1E455C60-DBE9-143B-93DD-FB0D155149ED}"/>
              </a:ext>
            </a:extLst>
          </p:cNvPr>
          <p:cNvSpPr txBox="1">
            <a:spLocks/>
          </p:cNvSpPr>
          <p:nvPr/>
        </p:nvSpPr>
        <p:spPr>
          <a:xfrm>
            <a:off x="2514600" y="2681923"/>
            <a:ext cx="7200900" cy="1783819"/>
          </a:xfrm>
          <a:prstGeom prst="rect">
            <a:avLst/>
          </a:prstGeom>
        </p:spPr>
        <p:txBody>
          <a:bodyPr lIns="121920" tIns="60960" rIns="121920" bIns="6096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smtClean="0">
                <a:solidFill>
                  <a:schemeClr val="bg1"/>
                </a:solidFill>
                <a:latin typeface="Verdana"/>
                <a:ea typeface="Verdana"/>
                <a:cs typeface="+mj-lt"/>
              </a:rPr>
              <a:t>Restricciones de la Regresión Lineal</a:t>
            </a:r>
            <a:endParaRPr lang="es-ES" sz="5400">
              <a:solidFill>
                <a:schemeClr val="bg1"/>
              </a:solidFill>
              <a:cs typeface="Calibri Light" panose="020F0302020204030204"/>
            </a:endParaRPr>
          </a:p>
          <a:p>
            <a:pPr algn="ctr"/>
            <a:endParaRPr lang="es-MX" sz="4267" b="1">
              <a:solidFill>
                <a:schemeClr val="bg1"/>
              </a:solidFill>
              <a:latin typeface="Verdana"/>
              <a:ea typeface="Verdana"/>
              <a:cs typeface="Verdana" panose="020B060403050404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xmlns="" id="{7B157E59-67A7-87DF-7794-7A2C460E40A6}"/>
              </a:ext>
            </a:extLst>
          </p:cNvPr>
          <p:cNvCxnSpPr>
            <a:cxnSpLocks/>
          </p:cNvCxnSpPr>
          <p:nvPr/>
        </p:nvCxnSpPr>
        <p:spPr>
          <a:xfrm>
            <a:off x="5437121" y="2457576"/>
            <a:ext cx="1318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46210D-29B8-D944-3580-F561FB16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2645093-6EA4-1039-717A-5E447453F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8" r="18067"/>
          <a:stretch/>
        </p:blipFill>
        <p:spPr>
          <a:xfrm>
            <a:off x="6600501" y="1797928"/>
            <a:ext cx="5591499" cy="513567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7065237-E490-9A07-D398-A3FD15D85AC4}"/>
              </a:ext>
            </a:extLst>
          </p:cNvPr>
          <p:cNvSpPr/>
          <p:nvPr/>
        </p:nvSpPr>
        <p:spPr>
          <a:xfrm>
            <a:off x="10230208" y="4896084"/>
            <a:ext cx="2331505" cy="2331505"/>
          </a:xfrm>
          <a:prstGeom prst="ellipse">
            <a:avLst/>
          </a:prstGeom>
          <a:gradFill flip="none" rotWithShape="1">
            <a:gsLst>
              <a:gs pos="8000">
                <a:srgbClr val="0DC9FD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06D476F5-1CBB-B11B-19E0-054D5C63FEFB}"/>
              </a:ext>
            </a:extLst>
          </p:cNvPr>
          <p:cNvSpPr/>
          <p:nvPr/>
        </p:nvSpPr>
        <p:spPr>
          <a:xfrm>
            <a:off x="694243" y="369801"/>
            <a:ext cx="275575" cy="27663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xmlns="" id="{3D8A9CF0-932C-66C3-6B4E-032D83CBBAFA}"/>
              </a:ext>
            </a:extLst>
          </p:cNvPr>
          <p:cNvSpPr/>
          <p:nvPr/>
        </p:nvSpPr>
        <p:spPr>
          <a:xfrm rot="2186088" flipH="1">
            <a:off x="9148033" y="4204434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2334CEE1-AAC6-B24F-04EA-F73D453A38E6}"/>
              </a:ext>
            </a:extLst>
          </p:cNvPr>
          <p:cNvSpPr/>
          <p:nvPr/>
        </p:nvSpPr>
        <p:spPr>
          <a:xfrm flipH="1">
            <a:off x="11885370" y="4298510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1621995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xmlns="" id="{2B7027EA-9A1B-D13D-99A9-E17896406691}"/>
              </a:ext>
            </a:extLst>
          </p:cNvPr>
          <p:cNvGraphicFramePr/>
          <p:nvPr/>
        </p:nvGraphicFramePr>
        <p:xfrm>
          <a:off x="-538855" y="1411692"/>
          <a:ext cx="6250640" cy="411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xmlns="" id="{E465F0CC-0EDC-CDC9-BCCC-19A2CD2199F9}"/>
              </a:ext>
            </a:extLst>
          </p:cNvPr>
          <p:cNvSpPr/>
          <p:nvPr/>
        </p:nvSpPr>
        <p:spPr>
          <a:xfrm>
            <a:off x="418352" y="1276084"/>
            <a:ext cx="4444544" cy="4444544"/>
          </a:xfrm>
          <a:prstGeom prst="ellips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6C6EF51F-69D8-0DA6-5216-BDE9A2449156}"/>
              </a:ext>
            </a:extLst>
          </p:cNvPr>
          <p:cNvSpPr/>
          <p:nvPr/>
        </p:nvSpPr>
        <p:spPr>
          <a:xfrm>
            <a:off x="1187421" y="2049241"/>
            <a:ext cx="2913852" cy="2913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48CC4941-F0AF-137C-A9F8-7C27F079FDDF}"/>
              </a:ext>
            </a:extLst>
          </p:cNvPr>
          <p:cNvSpPr txBox="1"/>
          <p:nvPr/>
        </p:nvSpPr>
        <p:spPr>
          <a:xfrm>
            <a:off x="1104759" y="3169544"/>
            <a:ext cx="314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Restricciones</a:t>
            </a:r>
            <a:endParaRPr lang="es-MX" sz="2800">
              <a:solidFill>
                <a:srgbClr val="3C0E52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xmlns="" id="{199B38F4-5578-CD50-1F89-96D8DDEA2812}"/>
              </a:ext>
            </a:extLst>
          </p:cNvPr>
          <p:cNvSpPr txBox="1">
            <a:spLocks/>
          </p:cNvSpPr>
          <p:nvPr/>
        </p:nvSpPr>
        <p:spPr>
          <a:xfrm>
            <a:off x="6151911" y="185089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85575130-74B4-476D-8551-57C003FD0427}"/>
              </a:ext>
            </a:extLst>
          </p:cNvPr>
          <p:cNvSpPr/>
          <p:nvPr/>
        </p:nvSpPr>
        <p:spPr>
          <a:xfrm>
            <a:off x="5289839" y="185089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B257E9CA-BE5D-1300-4947-047869EACCC1}"/>
              </a:ext>
            </a:extLst>
          </p:cNvPr>
          <p:cNvSpPr/>
          <p:nvPr/>
        </p:nvSpPr>
        <p:spPr>
          <a:xfrm>
            <a:off x="5119611" y="170334"/>
            <a:ext cx="1085333" cy="1085333"/>
          </a:xfrm>
          <a:prstGeom prst="ellipse">
            <a:avLst/>
          </a:prstGeom>
          <a:gradFill flip="none" rotWithShape="1">
            <a:gsLst>
              <a:gs pos="8000">
                <a:srgbClr val="06D5AC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xmlns="" id="{808EB2BE-E1D3-08AE-5467-10E46FCC9201}"/>
              </a:ext>
            </a:extLst>
          </p:cNvPr>
          <p:cNvCxnSpPr>
            <a:endCxn id="15" idx="2"/>
          </p:cNvCxnSpPr>
          <p:nvPr/>
        </p:nvCxnSpPr>
        <p:spPr>
          <a:xfrm flipV="1">
            <a:off x="4143007" y="713001"/>
            <a:ext cx="976604" cy="11156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xmlns="" id="{DABD88BA-0316-4B17-AA3D-F04D2F5B5D19}"/>
              </a:ext>
            </a:extLst>
          </p:cNvPr>
          <p:cNvSpPr/>
          <p:nvPr/>
        </p:nvSpPr>
        <p:spPr>
          <a:xfrm>
            <a:off x="4054902" y="1743638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xmlns="" id="{A85A5321-581F-CBE6-187D-8623299C6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935" y="330639"/>
            <a:ext cx="792685" cy="782777"/>
          </a:xfrm>
          <a:prstGeom prst="rect">
            <a:avLst/>
          </a:prstGeom>
        </p:spPr>
      </p:pic>
      <p:sp>
        <p:nvSpPr>
          <p:cNvPr id="38" name="Subtítulo 2">
            <a:extLst>
              <a:ext uri="{FF2B5EF4-FFF2-40B4-BE49-F238E27FC236}">
                <a16:creationId xmlns:a16="http://schemas.microsoft.com/office/drawing/2014/main" xmlns="" id="{3BE425DA-C95A-77CF-A1F6-4FABCE0B3FF4}"/>
              </a:ext>
            </a:extLst>
          </p:cNvPr>
          <p:cNvSpPr txBox="1">
            <a:spLocks/>
          </p:cNvSpPr>
          <p:nvPr/>
        </p:nvSpPr>
        <p:spPr>
          <a:xfrm>
            <a:off x="6959905" y="1508863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xmlns="" id="{511B916D-2246-622A-F887-F8C85E3F6587}"/>
              </a:ext>
            </a:extLst>
          </p:cNvPr>
          <p:cNvSpPr/>
          <p:nvPr/>
        </p:nvSpPr>
        <p:spPr>
          <a:xfrm>
            <a:off x="6097834" y="1508863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70E07465-11D2-7BBB-0AB3-A4565049873D}"/>
              </a:ext>
            </a:extLst>
          </p:cNvPr>
          <p:cNvSpPr/>
          <p:nvPr/>
        </p:nvSpPr>
        <p:spPr>
          <a:xfrm>
            <a:off x="5927606" y="1494108"/>
            <a:ext cx="1085333" cy="1085333"/>
          </a:xfrm>
          <a:prstGeom prst="ellipse">
            <a:avLst/>
          </a:prstGeom>
          <a:gradFill>
            <a:gsLst>
              <a:gs pos="8000">
                <a:srgbClr val="C125B7"/>
              </a:gs>
              <a:gs pos="94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xmlns="" id="{A6567B51-6EBB-D511-93C0-20C55333B283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4854426" y="2036775"/>
            <a:ext cx="1073180" cy="10354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:a16="http://schemas.microsoft.com/office/drawing/2014/main" xmlns="" id="{14945162-F325-885C-CD75-52B46BB6EB28}"/>
              </a:ext>
            </a:extLst>
          </p:cNvPr>
          <p:cNvSpPr/>
          <p:nvPr/>
        </p:nvSpPr>
        <p:spPr>
          <a:xfrm>
            <a:off x="4728390" y="296410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xmlns="" id="{3E375F6B-15B0-D7A7-C6BF-DFF5201ED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930" y="1654413"/>
            <a:ext cx="792685" cy="782777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6958072" y="4318557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 los errores</a:t>
            </a:r>
          </a:p>
        </p:txBody>
      </p: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xmlns="" id="{A7DAA889-B188-039A-F5BF-C3AF1EAA3478}"/>
              </a:ext>
            </a:extLst>
          </p:cNvPr>
          <p:cNvSpPr/>
          <p:nvPr/>
        </p:nvSpPr>
        <p:spPr>
          <a:xfrm>
            <a:off x="6096001" y="4318557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xmlns="" id="{82297AF6-589E-E012-6004-BBC2B3A66DD0}"/>
              </a:ext>
            </a:extLst>
          </p:cNvPr>
          <p:cNvSpPr/>
          <p:nvPr/>
        </p:nvSpPr>
        <p:spPr>
          <a:xfrm>
            <a:off x="5925772" y="4303802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FF7F2E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xmlns="" id="{BC28DF53-6DF0-AA52-D2F8-0296317B1BEC}"/>
              </a:ext>
            </a:extLst>
          </p:cNvPr>
          <p:cNvCxnSpPr>
            <a:cxnSpLocks/>
            <a:stCxn id="59" idx="6"/>
            <a:endCxn id="46" idx="2"/>
          </p:cNvCxnSpPr>
          <p:nvPr/>
        </p:nvCxnSpPr>
        <p:spPr>
          <a:xfrm>
            <a:off x="4884478" y="4097693"/>
            <a:ext cx="1041294" cy="7487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xmlns="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096" y="4464107"/>
            <a:ext cx="792685" cy="782777"/>
          </a:xfrm>
          <a:prstGeom prst="rect">
            <a:avLst/>
          </a:prstGeom>
        </p:spPr>
      </p:pic>
      <p:sp>
        <p:nvSpPr>
          <p:cNvPr id="50" name="Subtítulo 2">
            <a:extLst>
              <a:ext uri="{FF2B5EF4-FFF2-40B4-BE49-F238E27FC236}">
                <a16:creationId xmlns:a16="http://schemas.microsoft.com/office/drawing/2014/main" xmlns="" id="{8F4F75D6-68CB-D980-10E9-5CC2C36FD98D}"/>
              </a:ext>
            </a:extLst>
          </p:cNvPr>
          <p:cNvSpPr txBox="1">
            <a:spLocks/>
          </p:cNvSpPr>
          <p:nvPr/>
        </p:nvSpPr>
        <p:spPr>
          <a:xfrm>
            <a:off x="6175511" y="5603874"/>
            <a:ext cx="3882867" cy="10178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 multicolinealidad</a:t>
            </a:r>
          </a:p>
        </p:txBody>
      </p:sp>
      <p:sp>
        <p:nvSpPr>
          <p:cNvPr id="51" name="Rectángulo redondeado 50">
            <a:extLst>
              <a:ext uri="{FF2B5EF4-FFF2-40B4-BE49-F238E27FC236}">
                <a16:creationId xmlns:a16="http://schemas.microsoft.com/office/drawing/2014/main" xmlns="" id="{7AC93BC3-2FA0-FE3D-1507-F54D712C2B2E}"/>
              </a:ext>
            </a:extLst>
          </p:cNvPr>
          <p:cNvSpPr/>
          <p:nvPr/>
        </p:nvSpPr>
        <p:spPr>
          <a:xfrm>
            <a:off x="5313439" y="557749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0EE3A225-6A2B-641B-C14B-06F0F7497963}"/>
              </a:ext>
            </a:extLst>
          </p:cNvPr>
          <p:cNvSpPr/>
          <p:nvPr/>
        </p:nvSpPr>
        <p:spPr>
          <a:xfrm>
            <a:off x="5143211" y="5562736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xmlns="" id="{ED0286D6-DA62-2DD4-C951-BEEFE139D08D}"/>
              </a:ext>
            </a:extLst>
          </p:cNvPr>
          <p:cNvCxnSpPr>
            <a:cxnSpLocks/>
            <a:stCxn id="54" idx="5"/>
            <a:endCxn id="52" idx="2"/>
          </p:cNvCxnSpPr>
          <p:nvPr/>
        </p:nvCxnSpPr>
        <p:spPr>
          <a:xfrm>
            <a:off x="4214032" y="5207671"/>
            <a:ext cx="929179" cy="8977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:a16="http://schemas.microsoft.com/office/drawing/2014/main" xmlns="" id="{11EE61B2-62A3-52E3-853A-574661FC3252}"/>
              </a:ext>
            </a:extLst>
          </p:cNvPr>
          <p:cNvSpPr/>
          <p:nvPr/>
        </p:nvSpPr>
        <p:spPr>
          <a:xfrm>
            <a:off x="4078502" y="507214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F4DC1EAB-CACF-049E-CAEE-35E37857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535" y="5723041"/>
            <a:ext cx="792685" cy="782777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xmlns="" id="{26F60FBA-C524-9B7E-32E3-81EB808EAC2C}"/>
              </a:ext>
            </a:extLst>
          </p:cNvPr>
          <p:cNvSpPr/>
          <p:nvPr/>
        </p:nvSpPr>
        <p:spPr>
          <a:xfrm>
            <a:off x="4725695" y="401830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xmlns="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7724847" y="2885041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 muitivariante</a:t>
            </a:r>
          </a:p>
        </p:txBody>
      </p:sp>
      <p:sp>
        <p:nvSpPr>
          <p:cNvPr id="36" name="Rectángulo redondeado 44">
            <a:extLst>
              <a:ext uri="{FF2B5EF4-FFF2-40B4-BE49-F238E27FC236}">
                <a16:creationId xmlns:a16="http://schemas.microsoft.com/office/drawing/2014/main" xmlns="" id="{A7DAA889-B188-039A-F5BF-C3AF1EAA3478}"/>
              </a:ext>
            </a:extLst>
          </p:cNvPr>
          <p:cNvSpPr/>
          <p:nvPr/>
        </p:nvSpPr>
        <p:spPr>
          <a:xfrm>
            <a:off x="6862776" y="288504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7" name="Elipse 45">
            <a:extLst>
              <a:ext uri="{FF2B5EF4-FFF2-40B4-BE49-F238E27FC236}">
                <a16:creationId xmlns:a16="http://schemas.microsoft.com/office/drawing/2014/main" xmlns="" id="{82297AF6-589E-E012-6004-BBC2B3A66DD0}"/>
              </a:ext>
            </a:extLst>
          </p:cNvPr>
          <p:cNvSpPr/>
          <p:nvPr/>
        </p:nvSpPr>
        <p:spPr>
          <a:xfrm>
            <a:off x="6692547" y="2870286"/>
            <a:ext cx="1085333" cy="1085333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8" name="Imagen 48">
            <a:extLst>
              <a:ext uri="{FF2B5EF4-FFF2-40B4-BE49-F238E27FC236}">
                <a16:creationId xmlns:a16="http://schemas.microsoft.com/office/drawing/2014/main" xmlns="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8871" y="3030591"/>
            <a:ext cx="792685" cy="782777"/>
          </a:xfrm>
          <a:prstGeom prst="rect">
            <a:avLst/>
          </a:prstGeom>
        </p:spPr>
      </p:pic>
      <p:sp>
        <p:nvSpPr>
          <p:cNvPr id="56" name="Elipse 53">
            <a:extLst>
              <a:ext uri="{FF2B5EF4-FFF2-40B4-BE49-F238E27FC236}">
                <a16:creationId xmlns:a16="http://schemas.microsoft.com/office/drawing/2014/main" xmlns="" id="{11EE61B2-62A3-52E3-853A-574661FC3252}"/>
              </a:ext>
            </a:extLst>
          </p:cNvPr>
          <p:cNvSpPr/>
          <p:nvPr/>
        </p:nvSpPr>
        <p:spPr>
          <a:xfrm>
            <a:off x="4783447" y="3332243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7" name="Conector recto 46">
            <a:extLst>
              <a:ext uri="{FF2B5EF4-FFF2-40B4-BE49-F238E27FC236}">
                <a16:creationId xmlns:a16="http://schemas.microsoft.com/office/drawing/2014/main" xmlns="" id="{BC28DF53-6DF0-AA52-D2F8-0296317B1BEC}"/>
              </a:ext>
            </a:extLst>
          </p:cNvPr>
          <p:cNvCxnSpPr>
            <a:cxnSpLocks/>
            <a:stCxn id="56" idx="6"/>
            <a:endCxn id="37" idx="2"/>
          </p:cNvCxnSpPr>
          <p:nvPr/>
        </p:nvCxnSpPr>
        <p:spPr>
          <a:xfrm>
            <a:off x="4942230" y="3411635"/>
            <a:ext cx="1750317" cy="13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0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4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2119325"/>
            <a:ext cx="10334625" cy="393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762531"/>
            <a:ext cx="3466701" cy="75713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la relación entre la variable dependiente y la independiente es lineal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0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1757368"/>
            <a:ext cx="7229475" cy="4343400"/>
          </a:xfrm>
          <a:prstGeom prst="rect">
            <a:avLst/>
          </a:prstGeom>
        </p:spPr>
      </p:pic>
      <p:sp>
        <p:nvSpPr>
          <p:cNvPr id="8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198758" y="710294"/>
            <a:ext cx="3739739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errores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 modelo se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distribuyen de manera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homogénea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52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7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8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Multivariante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69" y="1939715"/>
            <a:ext cx="4425462" cy="416514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346293" y="775291"/>
            <a:ext cx="3466701" cy="5355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las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tienen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distribución normal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7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9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Errores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02" y="1947553"/>
            <a:ext cx="6613196" cy="44577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346293" y="560975"/>
            <a:ext cx="3466701" cy="9787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errores son independientes entre si y no hay ningún tipo de correlación entre ellos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08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schemas.microsoft.com/sharepoint/v3"/>
    <ds:schemaRef ds:uri="0d112806-a571-4b5c-9687-83175e2be7e0"/>
    <ds:schemaRef ds:uri="5715b14d-6155-4883-b773-4a6f0b526cee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494b7d94-68f9-41b0-9fd8-f8ea6ae98d3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520</Words>
  <Application>Microsoft Office PowerPoint</Application>
  <PresentationFormat>Widescreen</PresentationFormat>
  <Paragraphs>94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Montserrat Light</vt:lpstr>
      <vt:lpstr>Verdana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  Selection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105</cp:revision>
  <dcterms:created xsi:type="dcterms:W3CDTF">2023-04-03T19:17:52Z</dcterms:created>
  <dcterms:modified xsi:type="dcterms:W3CDTF">2023-09-05T00:26:06Z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